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1"/>
  </p:notesMasterIdLst>
  <p:sldIdLst>
    <p:sldId id="436" r:id="rId3"/>
    <p:sldId id="423" r:id="rId4"/>
    <p:sldId id="407" r:id="rId5"/>
    <p:sldId id="420" r:id="rId6"/>
    <p:sldId id="431" r:id="rId7"/>
    <p:sldId id="435" r:id="rId8"/>
    <p:sldId id="430" r:id="rId9"/>
    <p:sldId id="428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2718" autoAdjust="0"/>
  </p:normalViewPr>
  <p:slideViewPr>
    <p:cSldViewPr>
      <p:cViewPr varScale="1">
        <p:scale>
          <a:sx n="68" d="100"/>
          <a:sy n="68" d="100"/>
        </p:scale>
        <p:origin x="6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A639CF-75A6-4477-9A53-C35A187AEFFD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MX"/>
        </a:p>
      </dgm:t>
    </dgm:pt>
    <dgm:pt modelId="{ED992C80-1940-4DE6-A3F9-3460C31E4DEC}">
      <dgm:prSet phldrT="[Texto]"/>
      <dgm:spPr/>
      <dgm:t>
        <a:bodyPr/>
        <a:lstStyle/>
        <a:p>
          <a:r>
            <a:rPr lang="es-MX" dirty="0" smtClean="0"/>
            <a:t>INTRODUCCIÓN</a:t>
          </a:r>
          <a:endParaRPr lang="es-MX" dirty="0"/>
        </a:p>
      </dgm:t>
    </dgm:pt>
    <dgm:pt modelId="{0EBBF839-E4B6-4053-A462-EA5518DC515D}" type="parTrans" cxnId="{F8F071AC-D326-4473-94F9-76F6BD4BB634}">
      <dgm:prSet/>
      <dgm:spPr/>
      <dgm:t>
        <a:bodyPr/>
        <a:lstStyle/>
        <a:p>
          <a:endParaRPr lang="es-MX"/>
        </a:p>
      </dgm:t>
    </dgm:pt>
    <dgm:pt modelId="{95B8461C-3BC0-41B7-AFB7-0840DAFEA55D}" type="sibTrans" cxnId="{F8F071AC-D326-4473-94F9-76F6BD4BB634}">
      <dgm:prSet/>
      <dgm:spPr/>
      <dgm:t>
        <a:bodyPr/>
        <a:lstStyle/>
        <a:p>
          <a:endParaRPr lang="es-MX"/>
        </a:p>
      </dgm:t>
    </dgm:pt>
    <dgm:pt modelId="{9C56B326-27BA-4750-B385-52401352F771}">
      <dgm:prSet phldrT="[Texto]"/>
      <dgm:spPr/>
      <dgm:t>
        <a:bodyPr/>
        <a:lstStyle/>
        <a:p>
          <a:r>
            <a:rPr lang="es-MX" dirty="0" smtClean="0"/>
            <a:t>CONTEXTO</a:t>
          </a:r>
          <a:endParaRPr lang="es-MX" dirty="0"/>
        </a:p>
      </dgm:t>
    </dgm:pt>
    <dgm:pt modelId="{13C8A26C-F5A4-4AFA-BC47-21B11E7675AD}" type="parTrans" cxnId="{B38BFD09-F7A0-43C7-8548-2891559E146B}">
      <dgm:prSet/>
      <dgm:spPr/>
      <dgm:t>
        <a:bodyPr/>
        <a:lstStyle/>
        <a:p>
          <a:endParaRPr lang="es-MX"/>
        </a:p>
      </dgm:t>
    </dgm:pt>
    <dgm:pt modelId="{65AA3609-53B4-44BB-8E19-B20BAD0D0988}" type="sibTrans" cxnId="{B38BFD09-F7A0-43C7-8548-2891559E146B}">
      <dgm:prSet/>
      <dgm:spPr/>
      <dgm:t>
        <a:bodyPr/>
        <a:lstStyle/>
        <a:p>
          <a:endParaRPr lang="es-MX"/>
        </a:p>
      </dgm:t>
    </dgm:pt>
    <dgm:pt modelId="{79990E61-6FEB-4F98-8FBF-22326480CD5A}">
      <dgm:prSet phldrT="[Texto]"/>
      <dgm:spPr/>
      <dgm:t>
        <a:bodyPr/>
        <a:lstStyle/>
        <a:p>
          <a:r>
            <a:rPr lang="es-MX" dirty="0" smtClean="0"/>
            <a:t>9 EJES ESTRATÉGICOS</a:t>
          </a:r>
          <a:endParaRPr lang="es-MX" dirty="0"/>
        </a:p>
      </dgm:t>
    </dgm:pt>
    <dgm:pt modelId="{C4257A9A-475F-463E-89AA-C4BBA53D2298}" type="parTrans" cxnId="{D8E454BC-70DF-4917-B679-04DE9D0D4981}">
      <dgm:prSet/>
      <dgm:spPr/>
      <dgm:t>
        <a:bodyPr/>
        <a:lstStyle/>
        <a:p>
          <a:endParaRPr lang="es-MX"/>
        </a:p>
      </dgm:t>
    </dgm:pt>
    <dgm:pt modelId="{F089B7CD-FA43-492B-8B4D-D9FE8163B2EE}" type="sibTrans" cxnId="{D8E454BC-70DF-4917-B679-04DE9D0D4981}">
      <dgm:prSet/>
      <dgm:spPr/>
      <dgm:t>
        <a:bodyPr/>
        <a:lstStyle/>
        <a:p>
          <a:endParaRPr lang="es-MX"/>
        </a:p>
      </dgm:t>
    </dgm:pt>
    <dgm:pt modelId="{934F4768-2E47-4965-9C30-0121136E71BB}">
      <dgm:prSet phldrT="[Texto]"/>
      <dgm:spPr/>
      <dgm:t>
        <a:bodyPr/>
        <a:lstStyle/>
        <a:p>
          <a:r>
            <a:rPr lang="es-MX" dirty="0" smtClean="0"/>
            <a:t>50 LÍNEAS DE ACCIÓN</a:t>
          </a:r>
          <a:endParaRPr lang="es-MX" dirty="0"/>
        </a:p>
      </dgm:t>
    </dgm:pt>
    <dgm:pt modelId="{B2B3D3B6-3261-464D-89A0-0CC00355D689}" type="parTrans" cxnId="{0BF60940-CB85-4244-AE2B-12AE39A15E2C}">
      <dgm:prSet/>
      <dgm:spPr/>
      <dgm:t>
        <a:bodyPr/>
        <a:lstStyle/>
        <a:p>
          <a:endParaRPr lang="es-MX"/>
        </a:p>
      </dgm:t>
    </dgm:pt>
    <dgm:pt modelId="{E0DC35CB-F99B-4692-8C91-D32A46CDD1A2}" type="sibTrans" cxnId="{0BF60940-CB85-4244-AE2B-12AE39A15E2C}">
      <dgm:prSet/>
      <dgm:spPr/>
      <dgm:t>
        <a:bodyPr/>
        <a:lstStyle/>
        <a:p>
          <a:endParaRPr lang="es-MX"/>
        </a:p>
      </dgm:t>
    </dgm:pt>
    <dgm:pt modelId="{B4C2D72E-6487-4686-9406-0F2DA0E2E3F4}">
      <dgm:prSet phldrT="[Texto]"/>
      <dgm:spPr/>
      <dgm:t>
        <a:bodyPr/>
        <a:lstStyle/>
        <a:p>
          <a:r>
            <a:rPr lang="es-MX" dirty="0" smtClean="0"/>
            <a:t>VISIÓN</a:t>
          </a:r>
          <a:endParaRPr lang="es-MX" dirty="0"/>
        </a:p>
      </dgm:t>
    </dgm:pt>
    <dgm:pt modelId="{2E67E0F9-5CAC-4165-A19A-8D9EAF5A4720}" type="parTrans" cxnId="{6398F917-7D7B-4550-90CE-AFBABA1DC38D}">
      <dgm:prSet/>
      <dgm:spPr/>
      <dgm:t>
        <a:bodyPr/>
        <a:lstStyle/>
        <a:p>
          <a:endParaRPr lang="es-MX"/>
        </a:p>
      </dgm:t>
    </dgm:pt>
    <dgm:pt modelId="{AE556EA2-E99C-46E0-A4E2-7654F0CE8B15}" type="sibTrans" cxnId="{6398F917-7D7B-4550-90CE-AFBABA1DC38D}">
      <dgm:prSet/>
      <dgm:spPr/>
      <dgm:t>
        <a:bodyPr/>
        <a:lstStyle/>
        <a:p>
          <a:endParaRPr lang="es-MX"/>
        </a:p>
      </dgm:t>
    </dgm:pt>
    <dgm:pt modelId="{037C9C89-6614-4A41-91CF-3321DF61DD16}" type="pres">
      <dgm:prSet presAssocID="{32A639CF-75A6-4477-9A53-C35A187AEF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0C3D36A-5EC1-4ABF-9280-20A63C14BCCC}" type="pres">
      <dgm:prSet presAssocID="{ED992C80-1940-4DE6-A3F9-3460C31E4DEC}" presName="parentLin" presStyleCnt="0"/>
      <dgm:spPr/>
    </dgm:pt>
    <dgm:pt modelId="{4F19DDBC-EAB4-4E83-B906-8899E528CB04}" type="pres">
      <dgm:prSet presAssocID="{ED992C80-1940-4DE6-A3F9-3460C31E4DEC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92D56CD1-2280-4CC5-80A9-5F8F6AF01473}" type="pres">
      <dgm:prSet presAssocID="{ED992C80-1940-4DE6-A3F9-3460C31E4DE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242E08-A89E-4A10-9882-86CACEE6FA4B}" type="pres">
      <dgm:prSet presAssocID="{ED992C80-1940-4DE6-A3F9-3460C31E4DEC}" presName="negativeSpace" presStyleCnt="0"/>
      <dgm:spPr/>
    </dgm:pt>
    <dgm:pt modelId="{FCCFC1B8-1D54-4016-9E53-025695AFF009}" type="pres">
      <dgm:prSet presAssocID="{ED992C80-1940-4DE6-A3F9-3460C31E4DEC}" presName="childText" presStyleLbl="conFgAcc1" presStyleIdx="0" presStyleCnt="5">
        <dgm:presLayoutVars>
          <dgm:bulletEnabled val="1"/>
        </dgm:presLayoutVars>
      </dgm:prSet>
      <dgm:spPr/>
    </dgm:pt>
    <dgm:pt modelId="{7803ABAF-FF63-4DE6-B6B8-C53490683DC3}" type="pres">
      <dgm:prSet presAssocID="{95B8461C-3BC0-41B7-AFB7-0840DAFEA55D}" presName="spaceBetweenRectangles" presStyleCnt="0"/>
      <dgm:spPr/>
    </dgm:pt>
    <dgm:pt modelId="{4AF26296-C8B3-4DD3-8E72-1A9D3F253530}" type="pres">
      <dgm:prSet presAssocID="{9C56B326-27BA-4750-B385-52401352F771}" presName="parentLin" presStyleCnt="0"/>
      <dgm:spPr/>
    </dgm:pt>
    <dgm:pt modelId="{9C9A8563-8DEB-46A8-A2A4-80EF0060BFB6}" type="pres">
      <dgm:prSet presAssocID="{9C56B326-27BA-4750-B385-52401352F771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C520465F-BE79-4463-B5E2-91C081915751}" type="pres">
      <dgm:prSet presAssocID="{9C56B326-27BA-4750-B385-52401352F77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781BCD-002D-43C4-81FB-F4D37ACCFC4C}" type="pres">
      <dgm:prSet presAssocID="{9C56B326-27BA-4750-B385-52401352F771}" presName="negativeSpace" presStyleCnt="0"/>
      <dgm:spPr/>
    </dgm:pt>
    <dgm:pt modelId="{664DB579-01EA-4CF7-A378-3F930C0802C0}" type="pres">
      <dgm:prSet presAssocID="{9C56B326-27BA-4750-B385-52401352F771}" presName="childText" presStyleLbl="conFgAcc1" presStyleIdx="1" presStyleCnt="5">
        <dgm:presLayoutVars>
          <dgm:bulletEnabled val="1"/>
        </dgm:presLayoutVars>
      </dgm:prSet>
      <dgm:spPr/>
    </dgm:pt>
    <dgm:pt modelId="{06FD8CA9-7CDE-444D-BB56-FD799342FC00}" type="pres">
      <dgm:prSet presAssocID="{65AA3609-53B4-44BB-8E19-B20BAD0D0988}" presName="spaceBetweenRectangles" presStyleCnt="0"/>
      <dgm:spPr/>
    </dgm:pt>
    <dgm:pt modelId="{4E1C8FC2-32B6-4F1B-A00B-F8F736B1CE62}" type="pres">
      <dgm:prSet presAssocID="{B4C2D72E-6487-4686-9406-0F2DA0E2E3F4}" presName="parentLin" presStyleCnt="0"/>
      <dgm:spPr/>
    </dgm:pt>
    <dgm:pt modelId="{CF162938-A933-42CE-88D1-B46BD328BA50}" type="pres">
      <dgm:prSet presAssocID="{B4C2D72E-6487-4686-9406-0F2DA0E2E3F4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4E67EF94-06B4-4BFB-AECD-BA97A4A5DCC3}" type="pres">
      <dgm:prSet presAssocID="{B4C2D72E-6487-4686-9406-0F2DA0E2E3F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55E266-E2F7-4CA1-ADBE-08F152054DF3}" type="pres">
      <dgm:prSet presAssocID="{B4C2D72E-6487-4686-9406-0F2DA0E2E3F4}" presName="negativeSpace" presStyleCnt="0"/>
      <dgm:spPr/>
    </dgm:pt>
    <dgm:pt modelId="{F503891E-284E-445A-8CEE-DC7B5A1BCC06}" type="pres">
      <dgm:prSet presAssocID="{B4C2D72E-6487-4686-9406-0F2DA0E2E3F4}" presName="childText" presStyleLbl="conFgAcc1" presStyleIdx="2" presStyleCnt="5">
        <dgm:presLayoutVars>
          <dgm:bulletEnabled val="1"/>
        </dgm:presLayoutVars>
      </dgm:prSet>
      <dgm:spPr/>
    </dgm:pt>
    <dgm:pt modelId="{B5D01A72-CB21-4C31-AA7C-F5444316EA2B}" type="pres">
      <dgm:prSet presAssocID="{AE556EA2-E99C-46E0-A4E2-7654F0CE8B15}" presName="spaceBetweenRectangles" presStyleCnt="0"/>
      <dgm:spPr/>
    </dgm:pt>
    <dgm:pt modelId="{0AA3B2DA-CE8D-4843-AE03-AEB8BB3F389F}" type="pres">
      <dgm:prSet presAssocID="{79990E61-6FEB-4F98-8FBF-22326480CD5A}" presName="parentLin" presStyleCnt="0"/>
      <dgm:spPr/>
    </dgm:pt>
    <dgm:pt modelId="{06D676D2-DD7C-4CCE-A251-C1E62B6DB721}" type="pres">
      <dgm:prSet presAssocID="{79990E61-6FEB-4F98-8FBF-22326480CD5A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D05951C4-79EB-4CDF-8AA9-07D6758E346D}" type="pres">
      <dgm:prSet presAssocID="{79990E61-6FEB-4F98-8FBF-22326480CD5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5F157A-FDCF-4DE2-816E-DFFEC994F76B}" type="pres">
      <dgm:prSet presAssocID="{79990E61-6FEB-4F98-8FBF-22326480CD5A}" presName="negativeSpace" presStyleCnt="0"/>
      <dgm:spPr/>
    </dgm:pt>
    <dgm:pt modelId="{5AA77170-654D-437D-A7C1-CB4C6475FA84}" type="pres">
      <dgm:prSet presAssocID="{79990E61-6FEB-4F98-8FBF-22326480CD5A}" presName="childText" presStyleLbl="conFgAcc1" presStyleIdx="3" presStyleCnt="5">
        <dgm:presLayoutVars>
          <dgm:bulletEnabled val="1"/>
        </dgm:presLayoutVars>
      </dgm:prSet>
      <dgm:spPr/>
    </dgm:pt>
    <dgm:pt modelId="{3FC6C048-C097-4EDD-9B10-8B64E346633F}" type="pres">
      <dgm:prSet presAssocID="{F089B7CD-FA43-492B-8B4D-D9FE8163B2EE}" presName="spaceBetweenRectangles" presStyleCnt="0"/>
      <dgm:spPr/>
    </dgm:pt>
    <dgm:pt modelId="{E9B860DB-CAF5-48DD-AB7D-6714FD183881}" type="pres">
      <dgm:prSet presAssocID="{934F4768-2E47-4965-9C30-0121136E71BB}" presName="parentLin" presStyleCnt="0"/>
      <dgm:spPr/>
    </dgm:pt>
    <dgm:pt modelId="{1E8BCABD-870C-476C-A1AD-05B449B4F89C}" type="pres">
      <dgm:prSet presAssocID="{934F4768-2E47-4965-9C30-0121136E71BB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FF3152DC-B2CB-4BE1-A1EA-D211057D7637}" type="pres">
      <dgm:prSet presAssocID="{934F4768-2E47-4965-9C30-0121136E71B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AF6F85-0EBF-405D-B89C-B98A32AD4E52}" type="pres">
      <dgm:prSet presAssocID="{934F4768-2E47-4965-9C30-0121136E71BB}" presName="negativeSpace" presStyleCnt="0"/>
      <dgm:spPr/>
    </dgm:pt>
    <dgm:pt modelId="{FC65C82B-9DA3-4189-ADCB-4C6E1BFA626A}" type="pres">
      <dgm:prSet presAssocID="{934F4768-2E47-4965-9C30-0121136E71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1831B3E-C09C-4792-A089-53147A900AFE}" type="presOf" srcId="{934F4768-2E47-4965-9C30-0121136E71BB}" destId="{FF3152DC-B2CB-4BE1-A1EA-D211057D7637}" srcOrd="1" destOrd="0" presId="urn:microsoft.com/office/officeart/2005/8/layout/list1"/>
    <dgm:cxn modelId="{74D435E5-D365-4282-B172-6CAAEB2026D4}" type="presOf" srcId="{ED992C80-1940-4DE6-A3F9-3460C31E4DEC}" destId="{92D56CD1-2280-4CC5-80A9-5F8F6AF01473}" srcOrd="1" destOrd="0" presId="urn:microsoft.com/office/officeart/2005/8/layout/list1"/>
    <dgm:cxn modelId="{C520C5B1-5A84-44B1-9D32-982EA43FE71F}" type="presOf" srcId="{B4C2D72E-6487-4686-9406-0F2DA0E2E3F4}" destId="{CF162938-A933-42CE-88D1-B46BD328BA50}" srcOrd="0" destOrd="0" presId="urn:microsoft.com/office/officeart/2005/8/layout/list1"/>
    <dgm:cxn modelId="{78E84E92-99F3-4790-B179-4B8F848AAF54}" type="presOf" srcId="{ED992C80-1940-4DE6-A3F9-3460C31E4DEC}" destId="{4F19DDBC-EAB4-4E83-B906-8899E528CB04}" srcOrd="0" destOrd="0" presId="urn:microsoft.com/office/officeart/2005/8/layout/list1"/>
    <dgm:cxn modelId="{AE9C0FED-BFD7-4A5E-923B-C39701EB4E6C}" type="presOf" srcId="{934F4768-2E47-4965-9C30-0121136E71BB}" destId="{1E8BCABD-870C-476C-A1AD-05B449B4F89C}" srcOrd="0" destOrd="0" presId="urn:microsoft.com/office/officeart/2005/8/layout/list1"/>
    <dgm:cxn modelId="{6398F917-7D7B-4550-90CE-AFBABA1DC38D}" srcId="{32A639CF-75A6-4477-9A53-C35A187AEFFD}" destId="{B4C2D72E-6487-4686-9406-0F2DA0E2E3F4}" srcOrd="2" destOrd="0" parTransId="{2E67E0F9-5CAC-4165-A19A-8D9EAF5A4720}" sibTransId="{AE556EA2-E99C-46E0-A4E2-7654F0CE8B15}"/>
    <dgm:cxn modelId="{B38BFD09-F7A0-43C7-8548-2891559E146B}" srcId="{32A639CF-75A6-4477-9A53-C35A187AEFFD}" destId="{9C56B326-27BA-4750-B385-52401352F771}" srcOrd="1" destOrd="0" parTransId="{13C8A26C-F5A4-4AFA-BC47-21B11E7675AD}" sibTransId="{65AA3609-53B4-44BB-8E19-B20BAD0D0988}"/>
    <dgm:cxn modelId="{0806F93D-109C-49E7-B59F-3505C15B011F}" type="presOf" srcId="{9C56B326-27BA-4750-B385-52401352F771}" destId="{C520465F-BE79-4463-B5E2-91C081915751}" srcOrd="1" destOrd="0" presId="urn:microsoft.com/office/officeart/2005/8/layout/list1"/>
    <dgm:cxn modelId="{4A94A162-B234-467A-98B0-49ADD416536E}" type="presOf" srcId="{79990E61-6FEB-4F98-8FBF-22326480CD5A}" destId="{06D676D2-DD7C-4CCE-A251-C1E62B6DB721}" srcOrd="0" destOrd="0" presId="urn:microsoft.com/office/officeart/2005/8/layout/list1"/>
    <dgm:cxn modelId="{F8F071AC-D326-4473-94F9-76F6BD4BB634}" srcId="{32A639CF-75A6-4477-9A53-C35A187AEFFD}" destId="{ED992C80-1940-4DE6-A3F9-3460C31E4DEC}" srcOrd="0" destOrd="0" parTransId="{0EBBF839-E4B6-4053-A462-EA5518DC515D}" sibTransId="{95B8461C-3BC0-41B7-AFB7-0840DAFEA55D}"/>
    <dgm:cxn modelId="{6037B790-379A-4862-84AF-A8383B93A920}" type="presOf" srcId="{79990E61-6FEB-4F98-8FBF-22326480CD5A}" destId="{D05951C4-79EB-4CDF-8AA9-07D6758E346D}" srcOrd="1" destOrd="0" presId="urn:microsoft.com/office/officeart/2005/8/layout/list1"/>
    <dgm:cxn modelId="{D8E454BC-70DF-4917-B679-04DE9D0D4981}" srcId="{32A639CF-75A6-4477-9A53-C35A187AEFFD}" destId="{79990E61-6FEB-4F98-8FBF-22326480CD5A}" srcOrd="3" destOrd="0" parTransId="{C4257A9A-475F-463E-89AA-C4BBA53D2298}" sibTransId="{F089B7CD-FA43-492B-8B4D-D9FE8163B2EE}"/>
    <dgm:cxn modelId="{13EA34C0-B4C6-4735-92A6-8EE988EE8233}" type="presOf" srcId="{9C56B326-27BA-4750-B385-52401352F771}" destId="{9C9A8563-8DEB-46A8-A2A4-80EF0060BFB6}" srcOrd="0" destOrd="0" presId="urn:microsoft.com/office/officeart/2005/8/layout/list1"/>
    <dgm:cxn modelId="{D56D22B2-9418-4110-895C-E62021EA6485}" type="presOf" srcId="{B4C2D72E-6487-4686-9406-0F2DA0E2E3F4}" destId="{4E67EF94-06B4-4BFB-AECD-BA97A4A5DCC3}" srcOrd="1" destOrd="0" presId="urn:microsoft.com/office/officeart/2005/8/layout/list1"/>
    <dgm:cxn modelId="{0BF60940-CB85-4244-AE2B-12AE39A15E2C}" srcId="{32A639CF-75A6-4477-9A53-C35A187AEFFD}" destId="{934F4768-2E47-4965-9C30-0121136E71BB}" srcOrd="4" destOrd="0" parTransId="{B2B3D3B6-3261-464D-89A0-0CC00355D689}" sibTransId="{E0DC35CB-F99B-4692-8C91-D32A46CDD1A2}"/>
    <dgm:cxn modelId="{230B111D-EFCD-49E3-BC39-E4D51D994AFB}" type="presOf" srcId="{32A639CF-75A6-4477-9A53-C35A187AEFFD}" destId="{037C9C89-6614-4A41-91CF-3321DF61DD16}" srcOrd="0" destOrd="0" presId="urn:microsoft.com/office/officeart/2005/8/layout/list1"/>
    <dgm:cxn modelId="{EECBC9C5-2E09-46B8-8B41-8384DA9A7CCE}" type="presParOf" srcId="{037C9C89-6614-4A41-91CF-3321DF61DD16}" destId="{C0C3D36A-5EC1-4ABF-9280-20A63C14BCCC}" srcOrd="0" destOrd="0" presId="urn:microsoft.com/office/officeart/2005/8/layout/list1"/>
    <dgm:cxn modelId="{01C4AE24-5597-4B9E-821A-DCB23011C25D}" type="presParOf" srcId="{C0C3D36A-5EC1-4ABF-9280-20A63C14BCCC}" destId="{4F19DDBC-EAB4-4E83-B906-8899E528CB04}" srcOrd="0" destOrd="0" presId="urn:microsoft.com/office/officeart/2005/8/layout/list1"/>
    <dgm:cxn modelId="{55696366-1E18-4169-B095-7F7203321C23}" type="presParOf" srcId="{C0C3D36A-5EC1-4ABF-9280-20A63C14BCCC}" destId="{92D56CD1-2280-4CC5-80A9-5F8F6AF01473}" srcOrd="1" destOrd="0" presId="urn:microsoft.com/office/officeart/2005/8/layout/list1"/>
    <dgm:cxn modelId="{6A76C50C-62E7-4E8B-B0D8-660B5A6435D8}" type="presParOf" srcId="{037C9C89-6614-4A41-91CF-3321DF61DD16}" destId="{08242E08-A89E-4A10-9882-86CACEE6FA4B}" srcOrd="1" destOrd="0" presId="urn:microsoft.com/office/officeart/2005/8/layout/list1"/>
    <dgm:cxn modelId="{D48D7A52-CBEF-4132-8E58-8EAE9A52B877}" type="presParOf" srcId="{037C9C89-6614-4A41-91CF-3321DF61DD16}" destId="{FCCFC1B8-1D54-4016-9E53-025695AFF009}" srcOrd="2" destOrd="0" presId="urn:microsoft.com/office/officeart/2005/8/layout/list1"/>
    <dgm:cxn modelId="{60AFD773-C809-4BE2-A1C0-D7E6CA1301D0}" type="presParOf" srcId="{037C9C89-6614-4A41-91CF-3321DF61DD16}" destId="{7803ABAF-FF63-4DE6-B6B8-C53490683DC3}" srcOrd="3" destOrd="0" presId="urn:microsoft.com/office/officeart/2005/8/layout/list1"/>
    <dgm:cxn modelId="{98733876-F8D7-45AF-9C59-71417DA2611C}" type="presParOf" srcId="{037C9C89-6614-4A41-91CF-3321DF61DD16}" destId="{4AF26296-C8B3-4DD3-8E72-1A9D3F253530}" srcOrd="4" destOrd="0" presId="urn:microsoft.com/office/officeart/2005/8/layout/list1"/>
    <dgm:cxn modelId="{F8223F32-B9D3-47B0-B7F0-30A6E9ABF2F2}" type="presParOf" srcId="{4AF26296-C8B3-4DD3-8E72-1A9D3F253530}" destId="{9C9A8563-8DEB-46A8-A2A4-80EF0060BFB6}" srcOrd="0" destOrd="0" presId="urn:microsoft.com/office/officeart/2005/8/layout/list1"/>
    <dgm:cxn modelId="{12E566B0-0E42-4E96-9130-FD20F21DE00B}" type="presParOf" srcId="{4AF26296-C8B3-4DD3-8E72-1A9D3F253530}" destId="{C520465F-BE79-4463-B5E2-91C081915751}" srcOrd="1" destOrd="0" presId="urn:microsoft.com/office/officeart/2005/8/layout/list1"/>
    <dgm:cxn modelId="{28E08BB4-0426-4BEC-BF49-BD958CE24E46}" type="presParOf" srcId="{037C9C89-6614-4A41-91CF-3321DF61DD16}" destId="{F4781BCD-002D-43C4-81FB-F4D37ACCFC4C}" srcOrd="5" destOrd="0" presId="urn:microsoft.com/office/officeart/2005/8/layout/list1"/>
    <dgm:cxn modelId="{4EEDD57C-75B2-4873-BF4E-F9A014063BA9}" type="presParOf" srcId="{037C9C89-6614-4A41-91CF-3321DF61DD16}" destId="{664DB579-01EA-4CF7-A378-3F930C0802C0}" srcOrd="6" destOrd="0" presId="urn:microsoft.com/office/officeart/2005/8/layout/list1"/>
    <dgm:cxn modelId="{C77A33DF-0EE0-45EB-B4A2-A24E03B01D81}" type="presParOf" srcId="{037C9C89-6614-4A41-91CF-3321DF61DD16}" destId="{06FD8CA9-7CDE-444D-BB56-FD799342FC00}" srcOrd="7" destOrd="0" presId="urn:microsoft.com/office/officeart/2005/8/layout/list1"/>
    <dgm:cxn modelId="{69389824-FE82-48A7-8784-C3D0ABD35246}" type="presParOf" srcId="{037C9C89-6614-4A41-91CF-3321DF61DD16}" destId="{4E1C8FC2-32B6-4F1B-A00B-F8F736B1CE62}" srcOrd="8" destOrd="0" presId="urn:microsoft.com/office/officeart/2005/8/layout/list1"/>
    <dgm:cxn modelId="{3DC42F09-FAB3-481E-82B4-98C9F8BD5922}" type="presParOf" srcId="{4E1C8FC2-32B6-4F1B-A00B-F8F736B1CE62}" destId="{CF162938-A933-42CE-88D1-B46BD328BA50}" srcOrd="0" destOrd="0" presId="urn:microsoft.com/office/officeart/2005/8/layout/list1"/>
    <dgm:cxn modelId="{6937B0F8-ED43-4548-9B2C-6B4BD244607C}" type="presParOf" srcId="{4E1C8FC2-32B6-4F1B-A00B-F8F736B1CE62}" destId="{4E67EF94-06B4-4BFB-AECD-BA97A4A5DCC3}" srcOrd="1" destOrd="0" presId="urn:microsoft.com/office/officeart/2005/8/layout/list1"/>
    <dgm:cxn modelId="{FEE93157-684C-414F-9DCE-024BE081C0DE}" type="presParOf" srcId="{037C9C89-6614-4A41-91CF-3321DF61DD16}" destId="{D455E266-E2F7-4CA1-ADBE-08F152054DF3}" srcOrd="9" destOrd="0" presId="urn:microsoft.com/office/officeart/2005/8/layout/list1"/>
    <dgm:cxn modelId="{E8F80336-CF6A-4A95-867D-C9DE235DB507}" type="presParOf" srcId="{037C9C89-6614-4A41-91CF-3321DF61DD16}" destId="{F503891E-284E-445A-8CEE-DC7B5A1BCC06}" srcOrd="10" destOrd="0" presId="urn:microsoft.com/office/officeart/2005/8/layout/list1"/>
    <dgm:cxn modelId="{69500E50-A636-4DAA-929F-B3490D03FA37}" type="presParOf" srcId="{037C9C89-6614-4A41-91CF-3321DF61DD16}" destId="{B5D01A72-CB21-4C31-AA7C-F5444316EA2B}" srcOrd="11" destOrd="0" presId="urn:microsoft.com/office/officeart/2005/8/layout/list1"/>
    <dgm:cxn modelId="{187570F6-87C7-4A9E-8C94-E86F641F8E13}" type="presParOf" srcId="{037C9C89-6614-4A41-91CF-3321DF61DD16}" destId="{0AA3B2DA-CE8D-4843-AE03-AEB8BB3F389F}" srcOrd="12" destOrd="0" presId="urn:microsoft.com/office/officeart/2005/8/layout/list1"/>
    <dgm:cxn modelId="{5934ECF1-78A2-4A34-A133-206A4F519C9E}" type="presParOf" srcId="{0AA3B2DA-CE8D-4843-AE03-AEB8BB3F389F}" destId="{06D676D2-DD7C-4CCE-A251-C1E62B6DB721}" srcOrd="0" destOrd="0" presId="urn:microsoft.com/office/officeart/2005/8/layout/list1"/>
    <dgm:cxn modelId="{88BB1B4E-FBAA-4B3A-9FC1-0CD534887A3C}" type="presParOf" srcId="{0AA3B2DA-CE8D-4843-AE03-AEB8BB3F389F}" destId="{D05951C4-79EB-4CDF-8AA9-07D6758E346D}" srcOrd="1" destOrd="0" presId="urn:microsoft.com/office/officeart/2005/8/layout/list1"/>
    <dgm:cxn modelId="{5247612A-D903-4C76-9E17-AE7D12F66ADC}" type="presParOf" srcId="{037C9C89-6614-4A41-91CF-3321DF61DD16}" destId="{F35F157A-FDCF-4DE2-816E-DFFEC994F76B}" srcOrd="13" destOrd="0" presId="urn:microsoft.com/office/officeart/2005/8/layout/list1"/>
    <dgm:cxn modelId="{D6C172FF-6B6D-4A75-9A69-B257D1375256}" type="presParOf" srcId="{037C9C89-6614-4A41-91CF-3321DF61DD16}" destId="{5AA77170-654D-437D-A7C1-CB4C6475FA84}" srcOrd="14" destOrd="0" presId="urn:microsoft.com/office/officeart/2005/8/layout/list1"/>
    <dgm:cxn modelId="{B3D6854A-0047-44DD-B097-3AD292E3F14B}" type="presParOf" srcId="{037C9C89-6614-4A41-91CF-3321DF61DD16}" destId="{3FC6C048-C097-4EDD-9B10-8B64E346633F}" srcOrd="15" destOrd="0" presId="urn:microsoft.com/office/officeart/2005/8/layout/list1"/>
    <dgm:cxn modelId="{3EE8EBAC-2BE0-4ACE-8714-19E7E75531C0}" type="presParOf" srcId="{037C9C89-6614-4A41-91CF-3321DF61DD16}" destId="{E9B860DB-CAF5-48DD-AB7D-6714FD183881}" srcOrd="16" destOrd="0" presId="urn:microsoft.com/office/officeart/2005/8/layout/list1"/>
    <dgm:cxn modelId="{65B1DA7D-F280-41F6-9261-F0E6CB9143A6}" type="presParOf" srcId="{E9B860DB-CAF5-48DD-AB7D-6714FD183881}" destId="{1E8BCABD-870C-476C-A1AD-05B449B4F89C}" srcOrd="0" destOrd="0" presId="urn:microsoft.com/office/officeart/2005/8/layout/list1"/>
    <dgm:cxn modelId="{2C255845-D53B-4293-A556-D2E2781B0EBB}" type="presParOf" srcId="{E9B860DB-CAF5-48DD-AB7D-6714FD183881}" destId="{FF3152DC-B2CB-4BE1-A1EA-D211057D7637}" srcOrd="1" destOrd="0" presId="urn:microsoft.com/office/officeart/2005/8/layout/list1"/>
    <dgm:cxn modelId="{98705D16-5E48-4229-925B-6EA1509437CC}" type="presParOf" srcId="{037C9C89-6614-4A41-91CF-3321DF61DD16}" destId="{E8AF6F85-0EBF-405D-B89C-B98A32AD4E52}" srcOrd="17" destOrd="0" presId="urn:microsoft.com/office/officeart/2005/8/layout/list1"/>
    <dgm:cxn modelId="{E41672E1-FE9C-4958-954E-74DE3EA4AAEE}" type="presParOf" srcId="{037C9C89-6614-4A41-91CF-3321DF61DD16}" destId="{FC65C82B-9DA3-4189-ADCB-4C6E1BFA626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FC1B8-1D54-4016-9E53-025695AFF009}">
      <dsp:nvSpPr>
        <dsp:cNvPr id="0" name=""/>
        <dsp:cNvSpPr/>
      </dsp:nvSpPr>
      <dsp:spPr>
        <a:xfrm>
          <a:off x="0" y="277629"/>
          <a:ext cx="3600400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56CD1-2280-4CC5-80A9-5F8F6AF01473}">
      <dsp:nvSpPr>
        <dsp:cNvPr id="0" name=""/>
        <dsp:cNvSpPr/>
      </dsp:nvSpPr>
      <dsp:spPr>
        <a:xfrm>
          <a:off x="180020" y="56229"/>
          <a:ext cx="252028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INTRODUCCIÓN</a:t>
          </a:r>
          <a:endParaRPr lang="es-MX" sz="1500" kern="1200" dirty="0"/>
        </a:p>
      </dsp:txBody>
      <dsp:txXfrm>
        <a:off x="201636" y="77845"/>
        <a:ext cx="2477048" cy="399568"/>
      </dsp:txXfrm>
    </dsp:sp>
    <dsp:sp modelId="{664DB579-01EA-4CF7-A378-3F930C0802C0}">
      <dsp:nvSpPr>
        <dsp:cNvPr id="0" name=""/>
        <dsp:cNvSpPr/>
      </dsp:nvSpPr>
      <dsp:spPr>
        <a:xfrm>
          <a:off x="0" y="958029"/>
          <a:ext cx="3600400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20465F-BE79-4463-B5E2-91C081915751}">
      <dsp:nvSpPr>
        <dsp:cNvPr id="0" name=""/>
        <dsp:cNvSpPr/>
      </dsp:nvSpPr>
      <dsp:spPr>
        <a:xfrm>
          <a:off x="180020" y="736629"/>
          <a:ext cx="252028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CONTEXTO</a:t>
          </a:r>
          <a:endParaRPr lang="es-MX" sz="1500" kern="1200" dirty="0"/>
        </a:p>
      </dsp:txBody>
      <dsp:txXfrm>
        <a:off x="201636" y="758245"/>
        <a:ext cx="2477048" cy="399568"/>
      </dsp:txXfrm>
    </dsp:sp>
    <dsp:sp modelId="{F503891E-284E-445A-8CEE-DC7B5A1BCC06}">
      <dsp:nvSpPr>
        <dsp:cNvPr id="0" name=""/>
        <dsp:cNvSpPr/>
      </dsp:nvSpPr>
      <dsp:spPr>
        <a:xfrm>
          <a:off x="0" y="1638430"/>
          <a:ext cx="3600400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7EF94-06B4-4BFB-AECD-BA97A4A5DCC3}">
      <dsp:nvSpPr>
        <dsp:cNvPr id="0" name=""/>
        <dsp:cNvSpPr/>
      </dsp:nvSpPr>
      <dsp:spPr>
        <a:xfrm>
          <a:off x="180020" y="1417029"/>
          <a:ext cx="252028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VISIÓN</a:t>
          </a:r>
          <a:endParaRPr lang="es-MX" sz="1500" kern="1200" dirty="0"/>
        </a:p>
      </dsp:txBody>
      <dsp:txXfrm>
        <a:off x="201636" y="1438645"/>
        <a:ext cx="2477048" cy="399568"/>
      </dsp:txXfrm>
    </dsp:sp>
    <dsp:sp modelId="{5AA77170-654D-437D-A7C1-CB4C6475FA84}">
      <dsp:nvSpPr>
        <dsp:cNvPr id="0" name=""/>
        <dsp:cNvSpPr/>
      </dsp:nvSpPr>
      <dsp:spPr>
        <a:xfrm>
          <a:off x="0" y="2318830"/>
          <a:ext cx="3600400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951C4-79EB-4CDF-8AA9-07D6758E346D}">
      <dsp:nvSpPr>
        <dsp:cNvPr id="0" name=""/>
        <dsp:cNvSpPr/>
      </dsp:nvSpPr>
      <dsp:spPr>
        <a:xfrm>
          <a:off x="180020" y="2097430"/>
          <a:ext cx="252028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9 EJES ESTRATÉGICOS</a:t>
          </a:r>
          <a:endParaRPr lang="es-MX" sz="1500" kern="1200" dirty="0"/>
        </a:p>
      </dsp:txBody>
      <dsp:txXfrm>
        <a:off x="201636" y="2119046"/>
        <a:ext cx="2477048" cy="399568"/>
      </dsp:txXfrm>
    </dsp:sp>
    <dsp:sp modelId="{FC65C82B-9DA3-4189-ADCB-4C6E1BFA626A}">
      <dsp:nvSpPr>
        <dsp:cNvPr id="0" name=""/>
        <dsp:cNvSpPr/>
      </dsp:nvSpPr>
      <dsp:spPr>
        <a:xfrm>
          <a:off x="0" y="2999230"/>
          <a:ext cx="3600400" cy="3780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152DC-B2CB-4BE1-A1EA-D211057D7637}">
      <dsp:nvSpPr>
        <dsp:cNvPr id="0" name=""/>
        <dsp:cNvSpPr/>
      </dsp:nvSpPr>
      <dsp:spPr>
        <a:xfrm>
          <a:off x="180020" y="2777830"/>
          <a:ext cx="2520280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61" tIns="0" rIns="9526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50 LÍNEAS DE ACCIÓN</a:t>
          </a:r>
          <a:endParaRPr lang="es-MX" sz="1500" kern="1200" dirty="0"/>
        </a:p>
      </dsp:txBody>
      <dsp:txXfrm>
        <a:off x="201636" y="2799446"/>
        <a:ext cx="2477048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B23F-902B-47A8-A78F-36EA4864DB2F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79955-B24A-41CE-88D7-17C49187D7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29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79955-B24A-41CE-88D7-17C49187D7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879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79955-B24A-41CE-88D7-17C49187D74A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025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79955-B24A-41CE-88D7-17C49187D74A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435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918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222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891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APELERIA  BIOCERT-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3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6003"/>
            <a:ext cx="9144000" cy="5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6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394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1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DD7F-85C2-49BD-AB89-72309930BF19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5500A-A913-4F1B-B602-02E8932B35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7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140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413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744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475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433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777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277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49AF6-F1C9-4151-82F9-82CFBC051E14}" type="datetimeFigureOut">
              <a:rPr lang="es-MX" smtClean="0"/>
              <a:t>16/11/2016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4ACF-F47B-4A11-9531-04B6574FF77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905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4E45B-C102-46C2-829A-028C27AA121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16/11/2016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62CE-0106-4F53-92DE-91FFD90ABEAB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5 CuadroTexto"/>
          <p:cNvSpPr txBox="1">
            <a:spLocks noChangeArrowheads="1"/>
          </p:cNvSpPr>
          <p:nvPr/>
        </p:nvSpPr>
        <p:spPr bwMode="auto">
          <a:xfrm>
            <a:off x="-36271" y="288487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endParaRPr lang="es-MX" altLang="es-MX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6 CuadroTexto"/>
          <p:cNvSpPr txBox="1">
            <a:spLocks noChangeArrowheads="1"/>
          </p:cNvSpPr>
          <p:nvPr/>
        </p:nvSpPr>
        <p:spPr bwMode="auto">
          <a:xfrm>
            <a:off x="1187624" y="3203472"/>
            <a:ext cx="6905688" cy="31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16 de noviembre del 2016</a:t>
            </a:r>
            <a:endParaRPr lang="es-MX" altLang="es-MX" sz="11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gmunoz\Documents\FPB 2016\Promoción\Fotografias\DSC002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5" r="6825"/>
          <a:stretch/>
        </p:blipFill>
        <p:spPr bwMode="auto">
          <a:xfrm>
            <a:off x="6660232" y="3735864"/>
            <a:ext cx="2455243" cy="251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45559" y="1436583"/>
            <a:ext cx="856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INTEGRACIÓN PARA LA CONSERVACIÓN Y </a:t>
            </a: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SUSTENTABLE DE LA BIODIVERSIDAD </a:t>
            </a:r>
            <a:endParaRPr lang="es-MX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</a:t>
            </a: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SECTOR FORESTAL </a:t>
            </a:r>
          </a:p>
        </p:txBody>
      </p:sp>
      <p:pic>
        <p:nvPicPr>
          <p:cNvPr id="4" name="Picture 4" descr="S:\asaldanae\Fotografias GSNMF\IMAG002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27"/>
          <a:stretch/>
        </p:blipFill>
        <p:spPr bwMode="auto">
          <a:xfrm>
            <a:off x="1997755" y="3735864"/>
            <a:ext cx="2137657" cy="25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26533"/>
          <a:stretch/>
        </p:blipFill>
        <p:spPr bwMode="auto">
          <a:xfrm>
            <a:off x="4135412" y="3735864"/>
            <a:ext cx="2538248" cy="253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3735863"/>
            <a:ext cx="1962259" cy="259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/>
          <a:stretch/>
        </p:blipFill>
        <p:spPr>
          <a:xfrm>
            <a:off x="626531" y="800847"/>
            <a:ext cx="7727081" cy="540571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5381496" y="1130954"/>
            <a:ext cx="339401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millones de hectáreas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</a:t>
            </a: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territorio nacional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millones de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arboladas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11vo</a:t>
            </a: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a nivel mundial </a:t>
            </a: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FAO, 2015)</a:t>
            </a:r>
            <a:endParaRPr lang="es-MX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endParaRPr lang="es-MX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9617" y="3640266"/>
            <a:ext cx="4941880" cy="2505083"/>
            <a:chOff x="15" y="2790"/>
            <a:chExt cx="3113" cy="1578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" y="2790"/>
              <a:ext cx="2181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9" y="2795"/>
              <a:ext cx="371" cy="156"/>
            </a:xfrm>
            <a:prstGeom prst="rect">
              <a:avLst/>
            </a:prstGeom>
            <a:solidFill>
              <a:srgbClr val="70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56" y="2797"/>
              <a:ext cx="50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Bosques</a:t>
              </a:r>
              <a:endParaRPr lang="es-MX" altLang="es-MX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19" y="3007"/>
              <a:ext cx="371" cy="158"/>
            </a:xfrm>
            <a:prstGeom prst="rect">
              <a:avLst/>
            </a:prstGeom>
            <a:solidFill>
              <a:srgbClr val="2B5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56" y="3011"/>
              <a:ext cx="139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Selvas altas y medianas</a:t>
              </a:r>
              <a:endParaRPr lang="es-MX" altLang="es-MX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19" y="4070"/>
              <a:ext cx="371" cy="158"/>
            </a:xfrm>
            <a:prstGeom prst="rect">
              <a:avLst/>
            </a:prstGeom>
            <a:solidFill>
              <a:srgbClr val="895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56" y="4058"/>
              <a:ext cx="267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Otras asociaciones  </a:t>
              </a:r>
            </a:p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(dunas, palmas, sabanas, vegetación hidrófila</a:t>
              </a:r>
              <a:r>
                <a:rPr lang="fr-FR" sz="1600" dirty="0" smtClean="0">
                  <a:solidFill>
                    <a:prstClr val="black"/>
                  </a:solidFill>
                </a:rPr>
                <a:t>)</a:t>
              </a:r>
              <a:endParaRPr lang="es-MX" altLang="es-MX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19" y="3427"/>
              <a:ext cx="371" cy="1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456" y="3421"/>
              <a:ext cx="47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Manglar</a:t>
              </a:r>
              <a:endParaRPr lang="es-MX" altLang="es-MX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9" y="3639"/>
              <a:ext cx="371" cy="158"/>
            </a:xfrm>
            <a:prstGeom prst="rect">
              <a:avLst/>
            </a:pr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456" y="3635"/>
              <a:ext cx="101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Zonas semiáridas</a:t>
              </a:r>
              <a:endParaRPr lang="es-MX" altLang="es-MX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19" y="3853"/>
              <a:ext cx="371" cy="1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453" y="3845"/>
              <a:ext cx="74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Zonas áridas</a:t>
              </a:r>
              <a:endParaRPr lang="es-MX" altLang="es-MX" sz="16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15" y="3217"/>
              <a:ext cx="371" cy="157"/>
            </a:xfrm>
            <a:prstGeom prst="rect">
              <a:avLst/>
            </a:prstGeom>
            <a:solidFill>
              <a:srgbClr val="A10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453" y="3230"/>
              <a:ext cx="73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s-MX" altLang="es-MX" sz="1600" dirty="0" smtClean="0">
                  <a:solidFill>
                    <a:srgbClr val="000000"/>
                  </a:solidFill>
                </a:rPr>
                <a:t>Selvas bajas</a:t>
              </a:r>
              <a:endParaRPr lang="es-MX" altLang="es-MX" sz="1600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-9021" y="6569318"/>
            <a:ext cx="7727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b="1" dirty="0" smtClean="0">
                <a:solidFill>
                  <a:srgbClr val="006600"/>
                </a:solidFill>
                <a:latin typeface="Soberana Sans Light" panose="02000000000000000000" pitchFamily="50" charset="0"/>
              </a:rPr>
              <a:t>Fuente: </a:t>
            </a:r>
            <a:r>
              <a:rPr lang="es-MX" sz="1200" dirty="0" smtClean="0">
                <a:solidFill>
                  <a:srgbClr val="006600"/>
                </a:solidFill>
                <a:latin typeface="Soberana Sans Light" panose="02000000000000000000" pitchFamily="50" charset="0"/>
              </a:rPr>
              <a:t>Inventario Nacional Forestal y </a:t>
            </a:r>
            <a:r>
              <a:rPr lang="es-MX" sz="12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1200" dirty="0" smtClean="0">
                <a:solidFill>
                  <a:srgbClr val="006600"/>
                </a:solidFill>
                <a:latin typeface="Soberana Sans Light" panose="02000000000000000000" pitchFamily="50" charset="0"/>
              </a:rPr>
              <a:t> Suelos. CONAFOR.</a:t>
            </a:r>
            <a:endParaRPr lang="es-MX" sz="1200" dirty="0">
              <a:solidFill>
                <a:srgbClr val="006600"/>
              </a:solidFill>
              <a:latin typeface="Soberana Sans Light" panose="02000000000000000000" pitchFamily="50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198344" y="174532"/>
            <a:ext cx="847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país con vocación forestal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0" y="6569318"/>
            <a:ext cx="9144000" cy="0"/>
          </a:xfrm>
          <a:prstGeom prst="line">
            <a:avLst/>
          </a:prstGeom>
          <a:ln w="31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62646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 smtClean="0"/>
              <a:t>La LGDFS establece que el Manejo Forestal Sustentable  incluye  las acciones de:</a:t>
            </a:r>
          </a:p>
          <a:p>
            <a:pPr marL="0" indent="0">
              <a:buNone/>
            </a:pPr>
            <a:endParaRPr lang="es-MX" sz="2400" b="1" dirty="0"/>
          </a:p>
          <a:p>
            <a:pPr marL="0" indent="0">
              <a:buNone/>
            </a:pPr>
            <a:r>
              <a:rPr lang="es-MX" sz="2400" b="1" dirty="0" smtClean="0">
                <a:solidFill>
                  <a:srgbClr val="FF0000"/>
                </a:solidFill>
              </a:rPr>
              <a:t>Ordenación:</a:t>
            </a:r>
            <a:r>
              <a:rPr lang="es-MX" sz="2400" b="1" dirty="0" smtClean="0"/>
              <a:t>	Clasificación de superficies, 						optimización</a:t>
            </a:r>
          </a:p>
          <a:p>
            <a:pPr marL="0" indent="0">
              <a:buNone/>
            </a:pPr>
            <a:r>
              <a:rPr lang="es-MX" sz="2400" b="1" dirty="0" smtClean="0">
                <a:solidFill>
                  <a:srgbClr val="FF0000"/>
                </a:solidFill>
              </a:rPr>
              <a:t>Conservación:</a:t>
            </a:r>
            <a:r>
              <a:rPr lang="es-MX" sz="2400" b="1" dirty="0" smtClean="0"/>
              <a:t>	Programa de PSA</a:t>
            </a:r>
          </a:p>
          <a:p>
            <a:pPr marL="0" indent="0">
              <a:buNone/>
            </a:pPr>
            <a:r>
              <a:rPr lang="es-MX" sz="2400" b="1" dirty="0" smtClean="0">
                <a:solidFill>
                  <a:srgbClr val="FF0000"/>
                </a:solidFill>
              </a:rPr>
              <a:t>Protección:</a:t>
            </a:r>
            <a:r>
              <a:rPr lang="es-MX" sz="2400" b="1" dirty="0" smtClean="0"/>
              <a:t>	Manejo del  fuego, sanidad 						forestal</a:t>
            </a:r>
          </a:p>
          <a:p>
            <a:pPr marL="0" indent="0">
              <a:buNone/>
            </a:pPr>
            <a:r>
              <a:rPr lang="es-MX" sz="2400" b="1" dirty="0" smtClean="0">
                <a:solidFill>
                  <a:srgbClr val="FF0000"/>
                </a:solidFill>
              </a:rPr>
              <a:t>Restauración:	</a:t>
            </a:r>
            <a:r>
              <a:rPr lang="es-MX" sz="2400" b="1" dirty="0" smtClean="0"/>
              <a:t>Conservación de suelos y 						reforestación</a:t>
            </a:r>
          </a:p>
          <a:p>
            <a:pPr marL="0" indent="0">
              <a:buNone/>
            </a:pPr>
            <a:r>
              <a:rPr lang="es-MX" sz="2400" b="1" dirty="0" smtClean="0">
                <a:solidFill>
                  <a:srgbClr val="FF0000"/>
                </a:solidFill>
              </a:rPr>
              <a:t>Producción:</a:t>
            </a:r>
            <a:r>
              <a:rPr lang="es-MX" sz="2400" b="1" dirty="0" smtClean="0"/>
              <a:t>	Cosecha y cultivo forestal</a:t>
            </a:r>
          </a:p>
          <a:p>
            <a:pPr marL="457200" lvl="1" indent="0">
              <a:buNone/>
            </a:pPr>
            <a:endParaRPr lang="es-MX" sz="3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08409"/>
            <a:ext cx="2418556" cy="176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31" y="2997706"/>
            <a:ext cx="2388841" cy="180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53" y="4813264"/>
            <a:ext cx="2389113" cy="159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0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6192688" cy="453650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MX" sz="4000" b="1" dirty="0" smtClean="0"/>
              <a:t>Enfoque hacia el uso sustentable de los recursos, bajo el principio de que mejorar la calidad de vida de los dueños de terrenos forestales los involucra y compromete con:</a:t>
            </a:r>
          </a:p>
          <a:p>
            <a:pPr marL="0" indent="0">
              <a:buNone/>
            </a:pPr>
            <a:r>
              <a:rPr lang="es-MX" sz="4000" b="1" dirty="0" smtClean="0"/>
              <a:t> </a:t>
            </a:r>
          </a:p>
          <a:p>
            <a:r>
              <a:rPr lang="es-MX" sz="4000" dirty="0" smtClean="0"/>
              <a:t>Mejores </a:t>
            </a:r>
            <a:r>
              <a:rPr lang="es-MX" sz="4000" dirty="0"/>
              <a:t>sistemas </a:t>
            </a:r>
            <a:r>
              <a:rPr lang="es-MX" sz="4000" dirty="0" smtClean="0"/>
              <a:t>y prácticas silvícolas</a:t>
            </a:r>
          </a:p>
          <a:p>
            <a:r>
              <a:rPr lang="es-MX" sz="4000" dirty="0" smtClean="0"/>
              <a:t>La prevención y combate de incendios, plagas y enfermedades.</a:t>
            </a:r>
          </a:p>
          <a:p>
            <a:r>
              <a:rPr lang="es-MX" sz="4000" dirty="0" smtClean="0"/>
              <a:t>La conservación de suelos y reforestación efectiva  (restauración integral y con enfoque productivo) </a:t>
            </a:r>
          </a:p>
          <a:p>
            <a:r>
              <a:rPr lang="es-MX" sz="4000" dirty="0" smtClean="0"/>
              <a:t>La conservación </a:t>
            </a:r>
            <a:r>
              <a:rPr lang="es-MX" sz="4000" dirty="0"/>
              <a:t>mediante el  desarrollo de instrumentos </a:t>
            </a:r>
            <a:r>
              <a:rPr lang="es-MX" sz="4000" dirty="0" smtClean="0"/>
              <a:t>económicos: </a:t>
            </a:r>
            <a:r>
              <a:rPr lang="es-MX" sz="4000" dirty="0"/>
              <a:t>Pago  por Servicios Ambientales </a:t>
            </a:r>
          </a:p>
          <a:p>
            <a:r>
              <a:rPr lang="es-MX" sz="4000" dirty="0" smtClean="0"/>
              <a:t>Acciones de responsabilidad social y ambiental como la seguridad en el trabajo, equidad de género, sistemas productivos amigables con el medio ambiente, evidenciadas a través de la </a:t>
            </a:r>
            <a:r>
              <a:rPr lang="es-MX" sz="4000" b="1" dirty="0" smtClean="0">
                <a:solidFill>
                  <a:srgbClr val="FF0000"/>
                </a:solidFill>
              </a:rPr>
              <a:t>Certificación del Manejo Sustentable</a:t>
            </a:r>
            <a:r>
              <a:rPr lang="es-MX" sz="4000" b="1" dirty="0" smtClean="0"/>
              <a:t> </a:t>
            </a:r>
            <a:r>
              <a:rPr lang="es-MX" sz="4000" dirty="0" smtClean="0"/>
              <a:t>y de la Cadena de Custodia.</a:t>
            </a:r>
          </a:p>
          <a:p>
            <a:r>
              <a:rPr lang="es-MX" sz="4000" dirty="0" smtClean="0"/>
              <a:t>Modificar las prácticas de mercado (producción y consumo responsables) . </a:t>
            </a:r>
          </a:p>
          <a:p>
            <a:endParaRPr lang="es-MX" sz="4000" dirty="0"/>
          </a:p>
          <a:p>
            <a:pPr marL="0" indent="0">
              <a:buNone/>
            </a:pPr>
            <a:r>
              <a:rPr lang="es-MX" sz="4000" b="1" dirty="0" smtClean="0"/>
              <a:t>Todo en su conjunto ofrece beneficios ambientales, sociales y económicos y contribuye a reducir la vulnerabilidad del sector ante  </a:t>
            </a:r>
            <a:r>
              <a:rPr lang="es-MX" sz="4000" b="1" dirty="0"/>
              <a:t>las amenazas del cambio </a:t>
            </a:r>
            <a:r>
              <a:rPr lang="es-MX" sz="4000" b="1" dirty="0" smtClean="0"/>
              <a:t>climático.</a:t>
            </a:r>
            <a:endParaRPr lang="es-MX" sz="40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54868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SECTOR FORESTAL </a:t>
            </a:r>
            <a:endParaRPr lang="es-MX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58" y="1340768"/>
            <a:ext cx="2434996" cy="182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487" y="4762644"/>
            <a:ext cx="2413368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32" y="3115023"/>
            <a:ext cx="2437122" cy="162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9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222" y="1328023"/>
            <a:ext cx="6181559" cy="4925161"/>
          </a:xfrm>
        </p:spPr>
        <p:txBody>
          <a:bodyPr>
            <a:normAutofit fontScale="92500" lnSpcReduction="20000"/>
          </a:bodyPr>
          <a:lstStyle/>
          <a:p>
            <a:r>
              <a:rPr lang="es-MX" sz="2000" dirty="0"/>
              <a:t>M</a:t>
            </a:r>
            <a:r>
              <a:rPr lang="es-MX" sz="2000" dirty="0" smtClean="0"/>
              <a:t>arco legal y normativo adecuado y completo en términos de biodiversidad: leyes y convenios internacionales. Pendiente NOM 152 y Ley Federal de Derechos para incrementar aportación de CNA.</a:t>
            </a:r>
          </a:p>
          <a:p>
            <a:endParaRPr lang="es-MX" sz="2000" dirty="0" smtClean="0"/>
          </a:p>
          <a:p>
            <a:r>
              <a:rPr lang="es-MX" sz="2000" dirty="0"/>
              <a:t>M</a:t>
            </a:r>
            <a:r>
              <a:rPr lang="es-MX" sz="2000" dirty="0" smtClean="0"/>
              <a:t>arco programático : PRONAFOR 5 </a:t>
            </a:r>
            <a:r>
              <a:rPr lang="es-MX" sz="2000" dirty="0"/>
              <a:t>objetivos y 28 estrategias, </a:t>
            </a:r>
            <a:r>
              <a:rPr lang="es-MX" sz="2000" dirty="0" smtClean="0"/>
              <a:t>directa </a:t>
            </a:r>
            <a:r>
              <a:rPr lang="es-MX" sz="2000" dirty="0"/>
              <a:t>e indirectamente vinculadas a la conservación de diversidad </a:t>
            </a:r>
            <a:r>
              <a:rPr lang="es-MX" sz="2000" dirty="0" smtClean="0"/>
              <a:t>biológica. </a:t>
            </a:r>
            <a:endParaRPr lang="es-MX" sz="2000" dirty="0"/>
          </a:p>
          <a:p>
            <a:endParaRPr lang="es-MX" sz="2000" dirty="0" smtClean="0"/>
          </a:p>
          <a:p>
            <a:r>
              <a:rPr lang="es-MX" sz="2000" dirty="0" smtClean="0"/>
              <a:t>La CONAFOR impulsa esfuerzos y recursos para fortalecer e integrar la conservación y el uso sustentable de la biodiversidad: Inversión vía las Reglas de operación del PRONAFOR y desarrollo de manuales.</a:t>
            </a:r>
          </a:p>
          <a:p>
            <a:pPr marL="0" indent="0">
              <a:buNone/>
            </a:pPr>
            <a:endParaRPr lang="es-MX" sz="2000" dirty="0" smtClean="0"/>
          </a:p>
          <a:p>
            <a:r>
              <a:rPr lang="es-MX" sz="2000" dirty="0" smtClean="0"/>
              <a:t>Se requiere  aumentar  </a:t>
            </a:r>
            <a:r>
              <a:rPr lang="es-MX" sz="2000" dirty="0"/>
              <a:t>esfuerzos </a:t>
            </a:r>
            <a:r>
              <a:rPr lang="es-MX" sz="2000" dirty="0" smtClean="0"/>
              <a:t>para el desarrollo y </a:t>
            </a:r>
            <a:r>
              <a:rPr lang="es-MX" sz="2000" dirty="0"/>
              <a:t>la consolidación de estrategias y </a:t>
            </a:r>
            <a:r>
              <a:rPr lang="es-MX" sz="2000" dirty="0" smtClean="0"/>
              <a:t>acciones interinstitucionales e intersectoriales, crear capacidades  </a:t>
            </a:r>
            <a:r>
              <a:rPr lang="es-MX" sz="2000" dirty="0"/>
              <a:t>y aumentar la inversión en </a:t>
            </a:r>
            <a:r>
              <a:rPr lang="es-MX" sz="2000" dirty="0" smtClean="0"/>
              <a:t>biodiversidad </a:t>
            </a:r>
            <a:endParaRPr lang="es-MX" sz="2000" dirty="0"/>
          </a:p>
          <a:p>
            <a:endParaRPr lang="es-MX" sz="2000" dirty="0" smtClean="0"/>
          </a:p>
          <a:p>
            <a:endParaRPr lang="es-MX" sz="2000" dirty="0" smtClean="0"/>
          </a:p>
          <a:p>
            <a:endParaRPr lang="es-MX" sz="2400" dirty="0" smtClean="0"/>
          </a:p>
          <a:p>
            <a:endParaRPr lang="es-MX" dirty="0"/>
          </a:p>
        </p:txBody>
      </p:sp>
      <p:sp>
        <p:nvSpPr>
          <p:cNvPr id="2" name="1 Rectángulo"/>
          <p:cNvSpPr/>
          <p:nvPr/>
        </p:nvSpPr>
        <p:spPr>
          <a:xfrm>
            <a:off x="89622" y="188640"/>
            <a:ext cx="325824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MX" sz="2000" b="1" dirty="0"/>
              <a:t>Análisis  sobre biodiversidad  en el sector forestal </a:t>
            </a:r>
          </a:p>
        </p:txBody>
      </p:sp>
      <p:pic>
        <p:nvPicPr>
          <p:cNvPr id="1026" name="Picture 2" descr="C:\Users\hilda.gonzalez\Desktop\Libros proyec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51" y="4725144"/>
            <a:ext cx="254015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51" y="2962671"/>
            <a:ext cx="2561531" cy="165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33451" y="1185726"/>
            <a:ext cx="2561531" cy="17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7720" y="46810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Soberana Sans" pitchFamily="50" charset="0"/>
              </a:rPr>
              <a:t>ESTRATEGIA  </a:t>
            </a:r>
            <a:endParaRPr lang="es-MX" sz="2400" b="1" dirty="0">
              <a:latin typeface="Soberana Sans" pitchFamily="50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57884" y="1435778"/>
            <a:ext cx="3761422" cy="369332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Producción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forestal sustentable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355976" y="1389611"/>
            <a:ext cx="462893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1 </a:t>
            </a:r>
            <a:endParaRPr lang="es-MX" sz="2400" dirty="0">
              <a:solidFill>
                <a:schemeClr val="bg1"/>
              </a:solidFill>
            </a:endParaRPr>
          </a:p>
        </p:txBody>
      </p:sp>
      <p:graphicFrame>
        <p:nvGraphicFramePr>
          <p:cNvPr id="32" name="31 Diagrama"/>
          <p:cNvGraphicFramePr/>
          <p:nvPr>
            <p:extLst>
              <p:ext uri="{D42A27DB-BD31-4B8C-83A1-F6EECF244321}">
                <p14:modId xmlns:p14="http://schemas.microsoft.com/office/powerpoint/2010/main" val="1971490849"/>
              </p:ext>
            </p:extLst>
          </p:nvPr>
        </p:nvGraphicFramePr>
        <p:xfrm>
          <a:off x="251520" y="1844824"/>
          <a:ext cx="3600400" cy="343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32 Cerrar llave"/>
          <p:cNvSpPr/>
          <p:nvPr/>
        </p:nvSpPr>
        <p:spPr>
          <a:xfrm>
            <a:off x="3635896" y="1844824"/>
            <a:ext cx="1129930" cy="3718002"/>
          </a:xfrm>
          <a:prstGeom prst="rightBrace">
            <a:avLst>
              <a:gd name="adj1" fmla="val 37156"/>
              <a:gd name="adj2" fmla="val 50674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39 Rectángulo"/>
          <p:cNvSpPr/>
          <p:nvPr/>
        </p:nvSpPr>
        <p:spPr>
          <a:xfrm>
            <a:off x="4857884" y="1953895"/>
            <a:ext cx="3761422" cy="369332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latin typeface="Soberana Sans" pitchFamily="50" charset="0"/>
              </a:rPr>
              <a:t>    </a:t>
            </a:r>
            <a:r>
              <a:rPr lang="es-MX" sz="1400" dirty="0" smtClean="0">
                <a:latin typeface="Soberana Sans" pitchFamily="50" charset="0"/>
              </a:rPr>
              <a:t> 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Restauración Integral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4355976" y="1907727"/>
            <a:ext cx="462893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2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4857884" y="2495716"/>
            <a:ext cx="3746563" cy="369332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latin typeface="Soberana Sans" pitchFamily="50" charset="0"/>
              </a:rPr>
              <a:t>         </a:t>
            </a:r>
            <a:r>
              <a:rPr lang="es-MX" sz="1400" dirty="0" smtClean="0">
                <a:latin typeface="Soberana Sans" pitchFamily="50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Conservación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398968" y="2417807"/>
            <a:ext cx="461064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3</a:t>
            </a:r>
            <a:r>
              <a:rPr lang="es-MX" sz="2400" dirty="0" smtClean="0"/>
              <a:t> </a:t>
            </a:r>
            <a:endParaRPr lang="es-MX" sz="2400" dirty="0"/>
          </a:p>
        </p:txBody>
      </p:sp>
      <p:sp>
        <p:nvSpPr>
          <p:cNvPr id="48" name="47 Rectángulo"/>
          <p:cNvSpPr/>
          <p:nvPr/>
        </p:nvSpPr>
        <p:spPr>
          <a:xfrm>
            <a:off x="4857884" y="3036974"/>
            <a:ext cx="3761422" cy="369332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         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Protección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4857884" y="3550761"/>
            <a:ext cx="3761422" cy="369332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Recursos genéticos forestales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4857884" y="4067653"/>
            <a:ext cx="3746563" cy="369332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Educación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, comunicación y cultura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4857884" y="4596764"/>
            <a:ext cx="3746563" cy="369332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latin typeface="Soberana Sans" pitchFamily="50" charset="0"/>
              </a:rPr>
              <a:t>        </a:t>
            </a:r>
            <a:r>
              <a:rPr lang="es-MX" sz="1400" dirty="0" smtClean="0">
                <a:latin typeface="Soberana Sans" pitchFamily="50" charset="0"/>
              </a:rPr>
              <a:t> 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Marco jurídico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64" name="63 Rectángulo"/>
          <p:cNvSpPr/>
          <p:nvPr/>
        </p:nvSpPr>
        <p:spPr>
          <a:xfrm>
            <a:off x="4857884" y="5135052"/>
            <a:ext cx="3746563" cy="449839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Coordinación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interinstitucional e 	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Intersectorial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872743" y="5744767"/>
            <a:ext cx="3746563" cy="449839"/>
          </a:xfrm>
          <a:prstGeom prst="rect">
            <a:avLst/>
          </a:prstGeom>
          <a:solidFill>
            <a:schemeClr val="bg1"/>
          </a:solidFill>
          <a:ln>
            <a:solidFill>
              <a:srgbClr val="1AC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  </a:t>
            </a:r>
            <a:r>
              <a:rPr lang="es-MX" sz="1400" dirty="0" smtClean="0">
                <a:solidFill>
                  <a:schemeClr val="tx1"/>
                </a:solidFill>
                <a:latin typeface="Soberana Sans" pitchFamily="50" charset="0"/>
              </a:rPr>
              <a:t>Evaluación y monitoreo 		</a:t>
            </a:r>
            <a:endParaRPr lang="es-MX" sz="1400" dirty="0">
              <a:solidFill>
                <a:schemeClr val="tx1"/>
              </a:solidFill>
              <a:latin typeface="Soberana Sans" pitchFamily="50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364442" y="5744767"/>
            <a:ext cx="461064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9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5" name="49 CuadroTexto"/>
          <p:cNvSpPr txBox="1"/>
          <p:nvPr/>
        </p:nvSpPr>
        <p:spPr>
          <a:xfrm>
            <a:off x="4384328" y="2969693"/>
            <a:ext cx="462893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4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6" name="53 CuadroTexto"/>
          <p:cNvSpPr txBox="1"/>
          <p:nvPr/>
        </p:nvSpPr>
        <p:spPr>
          <a:xfrm>
            <a:off x="4397139" y="3501238"/>
            <a:ext cx="462893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5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7" name="57 CuadroTexto"/>
          <p:cNvSpPr txBox="1"/>
          <p:nvPr/>
        </p:nvSpPr>
        <p:spPr>
          <a:xfrm>
            <a:off x="4394597" y="4021486"/>
            <a:ext cx="461064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6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8" name="61 CuadroTexto"/>
          <p:cNvSpPr txBox="1"/>
          <p:nvPr/>
        </p:nvSpPr>
        <p:spPr>
          <a:xfrm>
            <a:off x="4383482" y="4559186"/>
            <a:ext cx="461064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7 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29" name="65 CuadroTexto"/>
          <p:cNvSpPr txBox="1"/>
          <p:nvPr/>
        </p:nvSpPr>
        <p:spPr>
          <a:xfrm>
            <a:off x="4383482" y="5123226"/>
            <a:ext cx="461064" cy="461665"/>
          </a:xfrm>
          <a:prstGeom prst="rect">
            <a:avLst/>
          </a:prstGeom>
          <a:solidFill>
            <a:srgbClr val="86DBE6"/>
          </a:solidFill>
          <a:ln>
            <a:solidFill>
              <a:srgbClr val="1AC4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8 </a:t>
            </a:r>
            <a:endParaRPr lang="es-MX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9779" y="1310185"/>
            <a:ext cx="8229600" cy="410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 smtClean="0"/>
              <a:t>EJEMPLOS DE INTEGRACIÓN :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endParaRPr lang="es-MX" sz="2000" dirty="0"/>
          </a:p>
        </p:txBody>
      </p:sp>
      <p:sp>
        <p:nvSpPr>
          <p:cNvPr id="4" name="3 Rectángulo"/>
          <p:cNvSpPr/>
          <p:nvPr/>
        </p:nvSpPr>
        <p:spPr>
          <a:xfrm>
            <a:off x="269543" y="1720840"/>
            <a:ext cx="8195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En Estrategias: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Estrategia </a:t>
            </a:r>
            <a:r>
              <a:rPr lang="es-MX" dirty="0"/>
              <a:t>Nacional de Manejo Forestal Sustentable para el Incremento de la Producción y Productividad 2013-2018 (ENAIPROS)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Estrategia  de Pago por Servicios </a:t>
            </a:r>
            <a:r>
              <a:rPr lang="es-MX" dirty="0"/>
              <a:t>A</a:t>
            </a:r>
            <a:r>
              <a:rPr lang="es-MX" dirty="0" smtClean="0"/>
              <a:t>mbientales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367284" y="596239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279779" y="3038281"/>
            <a:ext cx="85912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dirty="0" smtClean="0"/>
          </a:p>
          <a:p>
            <a:r>
              <a:rPr lang="es-MX" b="1" dirty="0" smtClean="0"/>
              <a:t>En Reglas </a:t>
            </a:r>
            <a:r>
              <a:rPr lang="es-MX" b="1" dirty="0"/>
              <a:t>de Operación del </a:t>
            </a:r>
            <a:r>
              <a:rPr lang="es-MX" b="1" dirty="0" smtClean="0"/>
              <a:t>PRONAFOR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establece </a:t>
            </a:r>
            <a:r>
              <a:rPr lang="es-MX" dirty="0"/>
              <a:t>la obligación de que los beneficiarios  para la modificación/elaboración de sus Programas de Manejo Forestal Maderable, incluyan un apartado de buenas prácticas silvícolas de conservación de biodiversidad,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apoya </a:t>
            </a:r>
            <a:r>
              <a:rPr lang="es-MX" dirty="0"/>
              <a:t>la ejecución de mejores prácticas de manejo para la conservación de la biodiversidad en los predios bajo aprovechamiento forestal; 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Se apoya la elaboración de Estudios </a:t>
            </a:r>
            <a:r>
              <a:rPr lang="es-MX" dirty="0"/>
              <a:t>regionales de  Biodiversidad, florísticos o faunísticos </a:t>
            </a:r>
            <a:r>
              <a:rPr lang="es-MX" dirty="0" err="1"/>
              <a:t>ó</a:t>
            </a:r>
            <a:r>
              <a:rPr lang="es-MX" dirty="0"/>
              <a:t> de caracterización y clasificación de hábitats, como apoyo al Manejo Forestal Sustentable y orientados a los procesos de certificación forestal. </a:t>
            </a:r>
          </a:p>
        </p:txBody>
      </p:sp>
    </p:spTree>
    <p:extLst>
      <p:ext uri="{BB962C8B-B14F-4D97-AF65-F5344CB8AC3E}">
        <p14:creationId xmlns:p14="http://schemas.microsoft.com/office/powerpoint/2010/main" val="121345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ng-V2-FIG-Mariana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85728"/>
            <a:ext cx="1083625" cy="473011"/>
          </a:xfrm>
          <a:prstGeom prst="rect">
            <a:avLst/>
          </a:prstGeom>
        </p:spPr>
      </p:pic>
      <p:pic>
        <p:nvPicPr>
          <p:cNvPr id="8" name="7 Imagen" descr="ing-V2-FIG-Mariana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85728"/>
            <a:ext cx="421060" cy="491236"/>
          </a:xfrm>
          <a:prstGeom prst="rect">
            <a:avLst/>
          </a:prstGeom>
        </p:spPr>
      </p:pic>
      <p:pic>
        <p:nvPicPr>
          <p:cNvPr id="9" name="8 Imagen" descr="ing-V2-FIG-Mariana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79718" y="178070"/>
            <a:ext cx="307124" cy="750600"/>
          </a:xfrm>
          <a:prstGeom prst="rect">
            <a:avLst/>
          </a:prstGeom>
        </p:spPr>
      </p:pic>
      <p:pic>
        <p:nvPicPr>
          <p:cNvPr id="10" name="9 Imagen" descr="ing-V2-FIG-Mariana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62284"/>
            <a:ext cx="1305055" cy="42351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68" y="1897426"/>
            <a:ext cx="2693128" cy="195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50" y="4291929"/>
            <a:ext cx="2690602" cy="20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E:\BIODIVERSIDAD\Armadill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/>
          <a:stretch/>
        </p:blipFill>
        <p:spPr bwMode="auto">
          <a:xfrm>
            <a:off x="89824" y="4291930"/>
            <a:ext cx="2825990" cy="20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BIODIVERSIDAD\guacamaya verde 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70" y="1897426"/>
            <a:ext cx="2919406" cy="19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BIODIVERSIDAD\IMG_08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5" y="1897426"/>
            <a:ext cx="2829783" cy="188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95" y="4292184"/>
            <a:ext cx="2771801" cy="209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E:\BIODIVERSIDAD\Armadill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/>
          <a:stretch/>
        </p:blipFill>
        <p:spPr bwMode="auto">
          <a:xfrm>
            <a:off x="242224" y="4444330"/>
            <a:ext cx="2825990" cy="20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51807" y="112474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GRACIAS 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2343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20150408_Procedimiento de Asignación PSA 2015 ejecutiva</Template>
  <TotalTime>15754</TotalTime>
  <Words>558</Words>
  <Application>Microsoft Office PowerPoint</Application>
  <PresentationFormat>Presentación en pantalla (4:3)</PresentationFormat>
  <Paragraphs>89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Soberana Sans</vt:lpstr>
      <vt:lpstr>Soberana Sans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 Muñoz Galindo</dc:creator>
  <cp:lastModifiedBy>Usuario</cp:lastModifiedBy>
  <cp:revision>624</cp:revision>
  <dcterms:created xsi:type="dcterms:W3CDTF">2015-04-06T21:42:30Z</dcterms:created>
  <dcterms:modified xsi:type="dcterms:W3CDTF">2016-11-16T19:35:36Z</dcterms:modified>
</cp:coreProperties>
</file>